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56" r:id="rId5"/>
    <p:sldId id="271" r:id="rId6"/>
    <p:sldId id="311" r:id="rId7"/>
    <p:sldId id="310" r:id="rId8"/>
    <p:sldId id="288" r:id="rId9"/>
    <p:sldId id="283" r:id="rId10"/>
    <p:sldId id="284" r:id="rId11"/>
    <p:sldId id="302" r:id="rId12"/>
    <p:sldId id="285" r:id="rId13"/>
    <p:sldId id="286" r:id="rId14"/>
    <p:sldId id="303" r:id="rId15"/>
    <p:sldId id="287" r:id="rId16"/>
    <p:sldId id="290" r:id="rId17"/>
    <p:sldId id="289" r:id="rId18"/>
    <p:sldId id="292" r:id="rId19"/>
    <p:sldId id="293" r:id="rId20"/>
    <p:sldId id="291" r:id="rId21"/>
    <p:sldId id="306" r:id="rId22"/>
    <p:sldId id="308" r:id="rId23"/>
    <p:sldId id="294" r:id="rId24"/>
    <p:sldId id="307" r:id="rId25"/>
    <p:sldId id="304" r:id="rId26"/>
    <p:sldId id="295" r:id="rId27"/>
    <p:sldId id="305" r:id="rId28"/>
    <p:sldId id="309" r:id="rId29"/>
    <p:sldId id="316" r:id="rId30"/>
    <p:sldId id="312" r:id="rId31"/>
    <p:sldId id="313" r:id="rId32"/>
    <p:sldId id="314" r:id="rId33"/>
    <p:sldId id="317" r:id="rId34"/>
    <p:sldId id="282" r:id="rId35"/>
    <p:sldId id="297" r:id="rId36"/>
    <p:sldId id="301" r:id="rId37"/>
    <p:sldId id="30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1"/>
            <p14:sldId id="311"/>
            <p14:sldId id="310"/>
            <p14:sldId id="288"/>
            <p14:sldId id="283"/>
            <p14:sldId id="284"/>
            <p14:sldId id="302"/>
            <p14:sldId id="285"/>
            <p14:sldId id="286"/>
            <p14:sldId id="303"/>
            <p14:sldId id="287"/>
            <p14:sldId id="290"/>
            <p14:sldId id="289"/>
            <p14:sldId id="292"/>
            <p14:sldId id="293"/>
            <p14:sldId id="291"/>
            <p14:sldId id="306"/>
            <p14:sldId id="308"/>
            <p14:sldId id="294"/>
            <p14:sldId id="307"/>
            <p14:sldId id="304"/>
            <p14:sldId id="295"/>
            <p14:sldId id="305"/>
            <p14:sldId id="309"/>
            <p14:sldId id="316"/>
            <p14:sldId id="312"/>
            <p14:sldId id="313"/>
            <p14:sldId id="314"/>
            <p14:sldId id="317"/>
          </p14:sldIdLst>
        </p14:section>
        <p14:section name="Learn More" id="{2CC34DB2-6590-42C0-AD4B-A04C6060184E}">
          <p14:sldIdLst>
            <p14:sldId id="282"/>
            <p14:sldId id="297"/>
            <p14:sldId id="301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D24726"/>
    <a:srgbClr val="404040"/>
    <a:srgbClr val="FF9B45"/>
    <a:srgbClr val="DD462F"/>
    <a:srgbClr val="F8CFB6"/>
    <a:srgbClr val="F8CAB6"/>
    <a:srgbClr val="923922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241" autoAdjust="0"/>
  </p:normalViewPr>
  <p:slideViewPr>
    <p:cSldViewPr snapToGrid="0">
      <p:cViewPr varScale="1">
        <p:scale>
          <a:sx n="83" d="100"/>
          <a:sy n="83" d="100"/>
        </p:scale>
        <p:origin x="45" y="48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Lee" userId="dbb512ccae13a450" providerId="LiveId" clId="{D03EF1A3-511E-43C6-A411-717E7B0B07B9}"/>
    <pc:docChg chg="delSld modSection">
      <pc:chgData name="Mark Lee" userId="dbb512ccae13a450" providerId="LiveId" clId="{D03EF1A3-511E-43C6-A411-717E7B0B07B9}" dt="2023-11-19T11:48:27.436" v="0" actId="2696"/>
      <pc:docMkLst>
        <pc:docMk/>
      </pc:docMkLst>
      <pc:sldChg chg="del">
        <pc:chgData name="Mark Lee" userId="dbb512ccae13a450" providerId="LiveId" clId="{D03EF1A3-511E-43C6-A411-717E7B0B07B9}" dt="2023-11-19T11:48:27.436" v="0" actId="2696"/>
        <pc:sldMkLst>
          <pc:docMk/>
          <pc:sldMk cId="1437550998" sldId="2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1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SystemLink</a:t>
            </a:r>
            <a:r>
              <a:rPr lang="en-US" sz="4800" dirty="0">
                <a:solidFill>
                  <a:schemeClr val="bg1"/>
                </a:solidFill>
              </a:rPr>
              <a:t> – like a boss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 descr="A cartoon baby in a suit holding a stick&#10;&#10;Description automatically generated">
            <a:extLst>
              <a:ext uri="{FF2B5EF4-FFF2-40B4-BE49-F238E27FC236}">
                <a16:creationId xmlns:a16="http://schemas.microsoft.com/office/drawing/2014/main" id="{AA4C81D7-3B0C-17E4-DC6A-30A2DE93D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91" y="1500702"/>
            <a:ext cx="3664129" cy="410495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463DC8A-8073-AFC9-0D03-97F72604388A}"/>
              </a:ext>
            </a:extLst>
          </p:cNvPr>
          <p:cNvSpPr txBox="1">
            <a:spLocks/>
          </p:cNvSpPr>
          <p:nvPr/>
        </p:nvSpPr>
        <p:spPr>
          <a:xfrm>
            <a:off x="855620" y="4434205"/>
            <a:ext cx="8366757" cy="113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>
                <a:solidFill>
                  <a:schemeClr val="bg1"/>
                </a:solidFill>
                <a:latin typeface="+mj-lt"/>
              </a:rPr>
              <a:t>Mark Lee</a:t>
            </a:r>
          </a:p>
          <a:p>
            <a:r>
              <a:rPr lang="en-AU" sz="2400" i="1" dirty="0" err="1">
                <a:solidFill>
                  <a:schemeClr val="bg1"/>
                </a:solidFill>
                <a:latin typeface="+mj-lt"/>
              </a:rPr>
              <a:t>GDevCon</a:t>
            </a:r>
            <a:r>
              <a:rPr lang="en-AU" sz="2400" i="1" dirty="0">
                <a:solidFill>
                  <a:schemeClr val="bg1"/>
                </a:solidFill>
                <a:latin typeface="+mj-lt"/>
              </a:rPr>
              <a:t> Sydney, October 25 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F6CC88-D1A7-E5B0-E6C2-6313E18EE8F9}"/>
              </a:ext>
            </a:extLst>
          </p:cNvPr>
          <p:cNvSpPr txBox="1">
            <a:spLocks/>
          </p:cNvSpPr>
          <p:nvPr/>
        </p:nvSpPr>
        <p:spPr>
          <a:xfrm>
            <a:off x="855620" y="5930928"/>
            <a:ext cx="8366757" cy="319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AU" sz="1600" b="1" dirty="0" err="1">
                <a:solidFill>
                  <a:schemeClr val="bg1"/>
                </a:solidFill>
                <a:latin typeface="+mj-lt"/>
              </a:rPr>
              <a:t>ith</a:t>
            </a:r>
            <a:r>
              <a:rPr lang="en-AU" sz="1600" b="1" dirty="0">
                <a:solidFill>
                  <a:schemeClr val="bg1"/>
                </a:solidFill>
                <a:latin typeface="+mj-lt"/>
              </a:rPr>
              <a:t> apologies to </a:t>
            </a:r>
            <a:r>
              <a:rPr lang="en-AU" sz="1600" b="1" dirty="0" err="1">
                <a:solidFill>
                  <a:schemeClr val="bg1"/>
                </a:solidFill>
                <a:latin typeface="+mj-lt"/>
              </a:rPr>
              <a:t>Dreamworks</a:t>
            </a:r>
            <a:r>
              <a:rPr lang="en-AU" sz="1600" b="1" dirty="0">
                <a:solidFill>
                  <a:schemeClr val="bg1"/>
                </a:solidFill>
                <a:latin typeface="+mj-lt"/>
              </a:rPr>
              <a:t>, New Line Cinema, SEGA, Fox, NBC, BBC…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Why is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NoSQL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better than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SQL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004FE06-751F-3778-230F-D8CD04077308}"/>
              </a:ext>
            </a:extLst>
          </p:cNvPr>
          <p:cNvSpPr txBox="1">
            <a:spLocks/>
          </p:cNvSpPr>
          <p:nvPr/>
        </p:nvSpPr>
        <p:spPr>
          <a:xfrm>
            <a:off x="541610" y="1523999"/>
            <a:ext cx="10857910" cy="4885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It’s not “better”, but for most of </a:t>
            </a:r>
            <a:r>
              <a:rPr lang="en-AU" sz="2000" b="1" dirty="0" err="1">
                <a:solidFill>
                  <a:schemeClr val="accent6">
                    <a:lumMod val="50000"/>
                  </a:schemeClr>
                </a:solidFill>
              </a:rPr>
              <a:t>SystemLink</a:t>
            </a: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 functions the benefits are: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400" dirty="0">
                <a:solidFill>
                  <a:schemeClr val="accent6">
                    <a:lumMod val="50000"/>
                  </a:schemeClr>
                </a:solidFill>
              </a:rPr>
              <a:t>True “object” storage and retrieval – supports non-structured data such as binary files, video, audio.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400" dirty="0">
                <a:solidFill>
                  <a:schemeClr val="accent6">
                    <a:lumMod val="50000"/>
                  </a:schemeClr>
                </a:solidFill>
              </a:rPr>
              <a:t>Flexible and expandable “tagging” of objects, making searching much more flexible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400" dirty="0">
                <a:solidFill>
                  <a:schemeClr val="accent6">
                    <a:lumMod val="50000"/>
                  </a:schemeClr>
                </a:solidFill>
              </a:rPr>
              <a:t>Quick updates and simple, flexible Queries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400" dirty="0">
                <a:solidFill>
                  <a:schemeClr val="accent6">
                    <a:lumMod val="50000"/>
                  </a:schemeClr>
                </a:solidFill>
              </a:rPr>
              <a:t>Scales Horizontally – additional nodes or cloud-based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Why is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NoSQL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better than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SQL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004FE06-751F-3778-230F-D8CD04077308}"/>
              </a:ext>
            </a:extLst>
          </p:cNvPr>
          <p:cNvSpPr txBox="1">
            <a:spLocks/>
          </p:cNvSpPr>
          <p:nvPr/>
        </p:nvSpPr>
        <p:spPr>
          <a:xfrm>
            <a:off x="541610" y="1523999"/>
            <a:ext cx="10857910" cy="48859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It’s not, but for most of </a:t>
            </a:r>
            <a:r>
              <a:rPr lang="en-AU" sz="2000" b="1" dirty="0" err="1">
                <a:solidFill>
                  <a:schemeClr val="accent6">
                    <a:lumMod val="50000"/>
                  </a:schemeClr>
                </a:solidFill>
              </a:rPr>
              <a:t>SystemLink</a:t>
            </a: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 functions the benefits are: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True “object” storage and retrieval – supports non-structured data such as binary files, video, audio…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Flexible and expandable “tagging” of objects, making searching much more flexible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Quick updates and Queries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Horizontal Scaling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So who’s using this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NoSQL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thing?</a:t>
            </a: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004FE06-751F-3778-230F-D8CD04077308}"/>
              </a:ext>
            </a:extLst>
          </p:cNvPr>
          <p:cNvSpPr txBox="1">
            <a:spLocks/>
          </p:cNvSpPr>
          <p:nvPr/>
        </p:nvSpPr>
        <p:spPr>
          <a:xfrm>
            <a:off x="597376" y="1402079"/>
            <a:ext cx="10857910" cy="4885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MongoDB which is installed with </a:t>
            </a:r>
            <a:r>
              <a:rPr lang="en-AU" sz="2000" b="1" dirty="0" err="1">
                <a:solidFill>
                  <a:schemeClr val="accent6">
                    <a:lumMod val="50000"/>
                  </a:schemeClr>
                </a:solidFill>
              </a:rPr>
              <a:t>SystemLink</a:t>
            </a: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 boasts: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1800" b="1" dirty="0">
                <a:solidFill>
                  <a:schemeClr val="accent6">
                    <a:lumMod val="50000"/>
                  </a:schemeClr>
                </a:solidFill>
              </a:rPr>
              <a:t>(www.mongodb.com)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39404-95C2-D43A-4C16-842980409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77" y="2087499"/>
            <a:ext cx="10997247" cy="1978855"/>
          </a:xfrm>
          <a:prstGeom prst="rect">
            <a:avLst/>
          </a:prstGeom>
        </p:spPr>
      </p:pic>
      <p:pic>
        <p:nvPicPr>
          <p:cNvPr id="6" name="Picture 5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252AA992-583E-6482-0081-43381D406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75" y="4728876"/>
            <a:ext cx="2917371" cy="1194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5245CB-0D77-FB55-B90A-59F2A14D1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766" y="4827994"/>
            <a:ext cx="7465991" cy="11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Big Data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, don’t we have lots of that?</a:t>
            </a: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004FE06-751F-3778-230F-D8CD04077308}"/>
              </a:ext>
            </a:extLst>
          </p:cNvPr>
          <p:cNvSpPr txBox="1">
            <a:spLocks/>
          </p:cNvSpPr>
          <p:nvPr/>
        </p:nvSpPr>
        <p:spPr>
          <a:xfrm>
            <a:off x="597376" y="1402079"/>
            <a:ext cx="11011150" cy="5138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300" b="1" dirty="0">
                <a:solidFill>
                  <a:schemeClr val="accent6">
                    <a:lumMod val="50000"/>
                  </a:schemeClr>
                </a:solidFill>
              </a:rPr>
              <a:t>Yes! All over the place in many formats: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300" dirty="0">
                <a:solidFill>
                  <a:schemeClr val="accent6">
                    <a:lumMod val="50000"/>
                  </a:schemeClr>
                </a:solidFill>
              </a:rPr>
              <a:t>But to get useful answers from it we often write bespoke LabVIEW software to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find it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mine it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clean it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AU" sz="2000" dirty="0" err="1">
                <a:solidFill>
                  <a:schemeClr val="accent6">
                    <a:lumMod val="50000"/>
                  </a:schemeClr>
                </a:solidFill>
              </a:rPr>
              <a:t>analyze</a:t>
            </a: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 it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and finally present it.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AU" sz="2300" b="1" dirty="0">
                <a:solidFill>
                  <a:schemeClr val="accent6">
                    <a:lumMod val="50000"/>
                  </a:schemeClr>
                </a:solidFill>
              </a:rPr>
              <a:t>By which time often the business has moved on and the problem has gone away. Or mushroomed.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300" b="1" dirty="0">
                <a:solidFill>
                  <a:schemeClr val="accent6">
                    <a:lumMod val="50000"/>
                  </a:schemeClr>
                </a:solidFill>
              </a:rPr>
              <a:t>Is there a better way?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green and white symbol&#10;&#10;Description automatically generated">
            <a:extLst>
              <a:ext uri="{FF2B5EF4-FFF2-40B4-BE49-F238E27FC236}">
                <a16:creationId xmlns:a16="http://schemas.microsoft.com/office/drawing/2014/main" id="{08F25874-0AC8-A927-7146-43849D5C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04" y="1911493"/>
            <a:ext cx="1239204" cy="1239204"/>
          </a:xfrm>
          <a:prstGeom prst="rect">
            <a:avLst/>
          </a:prstGeom>
        </p:spPr>
      </p:pic>
      <p:pic>
        <p:nvPicPr>
          <p:cNvPr id="10" name="Picture 9" descr="A black and pink square with black text&#10;&#10;Description automatically generated">
            <a:extLst>
              <a:ext uri="{FF2B5EF4-FFF2-40B4-BE49-F238E27FC236}">
                <a16:creationId xmlns:a16="http://schemas.microsoft.com/office/drawing/2014/main" id="{1817E3FB-4D4F-67C1-2CB0-561BA6569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43" y="1912779"/>
            <a:ext cx="1239205" cy="1239205"/>
          </a:xfrm>
          <a:prstGeom prst="rect">
            <a:avLst/>
          </a:prstGeom>
        </p:spPr>
      </p:pic>
      <p:pic>
        <p:nvPicPr>
          <p:cNvPr id="12" name="Picture 11" descr="A purple and white paper with a symbol&#10;&#10;Description automatically generated">
            <a:extLst>
              <a:ext uri="{FF2B5EF4-FFF2-40B4-BE49-F238E27FC236}">
                <a16:creationId xmlns:a16="http://schemas.microsoft.com/office/drawing/2014/main" id="{92089FD1-CFD9-2EB7-1DE3-D67F13465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149" y="1912780"/>
            <a:ext cx="1239205" cy="12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56690" cy="640080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How do I access this wonderful new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NoSQL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in LabVIEW?</a:t>
            </a: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004FE06-751F-3778-230F-D8CD04077308}"/>
              </a:ext>
            </a:extLst>
          </p:cNvPr>
          <p:cNvSpPr txBox="1">
            <a:spLocks/>
          </p:cNvSpPr>
          <p:nvPr/>
        </p:nvSpPr>
        <p:spPr>
          <a:xfrm>
            <a:off x="541610" y="1523999"/>
            <a:ext cx="10857910" cy="4885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You can, but not natively (you’ll be using command line or C#)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F4091-D4DB-BCD2-E959-52A1FEC89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42" y="2196235"/>
            <a:ext cx="7500150" cy="42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 got the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(BI)</a:t>
            </a: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004FE06-751F-3778-230F-D8CD04077308}"/>
              </a:ext>
            </a:extLst>
          </p:cNvPr>
          <p:cNvSpPr txBox="1">
            <a:spLocks/>
          </p:cNvSpPr>
          <p:nvPr/>
        </p:nvSpPr>
        <p:spPr>
          <a:xfrm>
            <a:off x="617366" y="1402079"/>
            <a:ext cx="10857910" cy="4885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Business Intelligence systems allow even accountants to make sense of big data!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763DD-4261-9BDB-1E6D-83D62B6F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31" y="2033610"/>
            <a:ext cx="8588537" cy="3992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40F5F1-7203-C6D5-F905-B8CBFD53C766}"/>
              </a:ext>
            </a:extLst>
          </p:cNvPr>
          <p:cNvSpPr txBox="1"/>
          <p:nvPr/>
        </p:nvSpPr>
        <p:spPr>
          <a:xfrm>
            <a:off x="4981303" y="6052458"/>
            <a:ext cx="5408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Look! I made a graph. Hang on, I made 2!</a:t>
            </a:r>
            <a:endParaRPr lang="en-AU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Microsoft? Bleurgh</a:t>
            </a: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004FE06-751F-3778-230F-D8CD04077308}"/>
              </a:ext>
            </a:extLst>
          </p:cNvPr>
          <p:cNvSpPr txBox="1">
            <a:spLocks/>
          </p:cNvSpPr>
          <p:nvPr/>
        </p:nvSpPr>
        <p:spPr>
          <a:xfrm>
            <a:off x="597376" y="1402079"/>
            <a:ext cx="10857910" cy="50770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			There are other popular BI systems :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But is there one specifically designed around Engineering systems and data?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6419F-0F86-D0AE-B3BE-B4AD178A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97" y="1989317"/>
            <a:ext cx="7219406" cy="3606966"/>
          </a:xfrm>
          <a:prstGeom prst="rect">
            <a:avLst/>
          </a:prstGeom>
        </p:spPr>
      </p:pic>
      <p:pic>
        <p:nvPicPr>
          <p:cNvPr id="10" name="Picture 9" descr="A cartoon of a person smoking a cigar&#10;&#10;Description automatically generated">
            <a:extLst>
              <a:ext uri="{FF2B5EF4-FFF2-40B4-BE49-F238E27FC236}">
                <a16:creationId xmlns:a16="http://schemas.microsoft.com/office/drawing/2014/main" id="{D6560C9F-220C-1D4D-C759-6927667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58" y="300013"/>
            <a:ext cx="1669868" cy="16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448054"/>
            <a:ext cx="10911840" cy="2025179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So, where can we find an off-the shelf easy, friendly, centrally controlled BI that “likes” LabVIEW for publishing, organizing searching, mining and generally being a big boss over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test and measurement data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which comes from a company we have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history of dealing with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and ordering from and also provides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world-class amazing customer support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E987F-376E-C4B2-0121-638676DD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582" y="2577737"/>
            <a:ext cx="3580628" cy="395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448055"/>
            <a:ext cx="10911840" cy="710186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Native Types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F28099B2-F14D-5372-C804-E3A3FFE8098E}"/>
              </a:ext>
            </a:extLst>
          </p:cNvPr>
          <p:cNvSpPr txBox="1">
            <a:spLocks/>
          </p:cNvSpPr>
          <p:nvPr/>
        </p:nvSpPr>
        <p:spPr>
          <a:xfrm>
            <a:off x="566056" y="1571460"/>
            <a:ext cx="3100253" cy="7101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Files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26F36C5B-EA27-4617-45B7-5988051CC33A}"/>
              </a:ext>
            </a:extLst>
          </p:cNvPr>
          <p:cNvSpPr txBox="1">
            <a:spLocks/>
          </p:cNvSpPr>
          <p:nvPr/>
        </p:nvSpPr>
        <p:spPr>
          <a:xfrm>
            <a:off x="4850673" y="1571460"/>
            <a:ext cx="2386149" cy="7101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Tags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B50D1A87-EF6E-A65E-0AD3-254B858F6FFF}"/>
              </a:ext>
            </a:extLst>
          </p:cNvPr>
          <p:cNvSpPr txBox="1">
            <a:spLocks/>
          </p:cNvSpPr>
          <p:nvPr/>
        </p:nvSpPr>
        <p:spPr>
          <a:xfrm>
            <a:off x="8987246" y="1571460"/>
            <a:ext cx="2002972" cy="7101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Messages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12226-AA04-3AFB-8D03-4BFFE812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86" y="2499726"/>
            <a:ext cx="3027608" cy="2869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8EA7F-83D4-AEF4-E6DA-BC953D7B8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74" y="2499726"/>
            <a:ext cx="3517775" cy="2638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C6B397-4CEC-4B4E-BB97-C22315CE7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492" y="2316846"/>
            <a:ext cx="1788479" cy="313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448055"/>
            <a:ext cx="10911840" cy="710186"/>
          </a:xfrm>
        </p:spPr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SystemLink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Client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09FD0718-2C29-3FAB-47ED-2D80B4D2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0" y="1467803"/>
            <a:ext cx="5516471" cy="397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064500-D411-C3AF-364D-62967BB1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83" y="2775512"/>
            <a:ext cx="1690144" cy="1306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3D2DA-2168-C163-C376-875A9432B8C5}"/>
              </a:ext>
            </a:extLst>
          </p:cNvPr>
          <p:cNvSpPr txBox="1"/>
          <p:nvPr/>
        </p:nvSpPr>
        <p:spPr>
          <a:xfrm>
            <a:off x="6740107" y="1716632"/>
            <a:ext cx="4514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When SL client is installed and authenticated</a:t>
            </a:r>
          </a:p>
          <a:p>
            <a:endParaRPr lang="en-GB" sz="1600" dirty="0"/>
          </a:p>
          <a:p>
            <a:r>
              <a:rPr lang="en-GB" sz="1600" dirty="0"/>
              <a:t>LabVIEW knows how to connect automatically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8524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C62E7-2FB3-FDE8-259F-8E6EA3B1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</a:t>
            </a:r>
            <a:endParaRPr lang="en-AU" dirty="0"/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C92F141F-36D9-9D93-10AE-4FAB910744EF}"/>
              </a:ext>
            </a:extLst>
          </p:cNvPr>
          <p:cNvSpPr txBox="1">
            <a:spLocks/>
          </p:cNvSpPr>
          <p:nvPr/>
        </p:nvSpPr>
        <p:spPr>
          <a:xfrm>
            <a:off x="521206" y="1276124"/>
            <a:ext cx="11097696" cy="5277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Originally from Poole Harbour on the South Coast UK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Started with LabVIEW in 2005 v7.1 on a PXI 3-axis motion project … 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Self-taught </a:t>
            </a:r>
            <a:r>
              <a:rPr lang="en-AU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I was an NI AE from 2005-early 2007 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Worked with alliance partners in Sydney and the UK until 2013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Moved permanently to Sydney in 2013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Worked for Cochlear and Finisar plus </a:t>
            </a:r>
            <a:r>
              <a:rPr lang="en-AU" sz="2000" dirty="0" err="1">
                <a:solidFill>
                  <a:schemeClr val="accent6">
                    <a:lumMod val="50000"/>
                  </a:schemeClr>
                </a:solidFill>
              </a:rPr>
              <a:t>Sciware</a:t>
            </a: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AU" sz="2000" dirty="0" err="1">
                <a:solidFill>
                  <a:schemeClr val="accent6">
                    <a:lumMod val="50000"/>
                  </a:schemeClr>
                </a:solidFill>
              </a:rPr>
              <a:t>EnvisEng</a:t>
            </a: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3 Aussie kids, English cat, English wife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Image result for poole harbour">
            <a:extLst>
              <a:ext uri="{FF2B5EF4-FFF2-40B4-BE49-F238E27FC236}">
                <a16:creationId xmlns:a16="http://schemas.microsoft.com/office/drawing/2014/main" id="{EB556CD0-EA4D-BB4C-634B-65701196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44" y="358161"/>
            <a:ext cx="3920722" cy="264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448057"/>
            <a:ext cx="10911840" cy="684058"/>
          </a:xfrm>
        </p:spPr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Filestore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- Basic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7FE9D-941F-E884-58A4-C15553AE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1311217"/>
            <a:ext cx="7748452" cy="3831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BF9B24-94CF-8BC1-096F-D3EBC2146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083" y="4302034"/>
            <a:ext cx="5955779" cy="21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448057"/>
            <a:ext cx="10911840" cy="684058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Look – no folder structure!</a:t>
            </a:r>
          </a:p>
        </p:txBody>
      </p:sp>
      <p:pic>
        <p:nvPicPr>
          <p:cNvPr id="4" name="Picture 3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A6E00258-59F2-D11B-75F3-78312994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84" y="1371848"/>
            <a:ext cx="3295238" cy="5038095"/>
          </a:xfrm>
          <a:prstGeom prst="rect">
            <a:avLst/>
          </a:prstGeom>
        </p:spPr>
      </p:pic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32CE7D91-135D-DC9A-864B-7DE85B456566}"/>
              </a:ext>
            </a:extLst>
          </p:cNvPr>
          <p:cNvSpPr txBox="1">
            <a:spLocks/>
          </p:cNvSpPr>
          <p:nvPr/>
        </p:nvSpPr>
        <p:spPr>
          <a:xfrm>
            <a:off x="4746170" y="1371849"/>
            <a:ext cx="6653349" cy="1510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Documents in the NoSQL DB accessed by </a:t>
            </a:r>
            <a:r>
              <a:rPr lang="en-AU" sz="2000" dirty="0" err="1">
                <a:solidFill>
                  <a:schemeClr val="accent6">
                    <a:lumMod val="50000"/>
                  </a:schemeClr>
                </a:solidFill>
              </a:rPr>
              <a:t>SystemLink</a:t>
            </a: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 aren’t organised in a file structure but are searched and accessed using their properties.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3FED1B-68B5-62B1-E017-1049F82BC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905" y="3025942"/>
            <a:ext cx="7003792" cy="30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448057"/>
            <a:ext cx="10911840" cy="684058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Swagger away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04186-CBBE-FE4A-F679-6CB38FD30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1388067"/>
            <a:ext cx="5995852" cy="435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E22B1B-EF43-55FE-7C6E-0BC8E99AA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37" y="1388067"/>
            <a:ext cx="4192526" cy="1241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DC2DF-56C9-B037-1817-C35567410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737" y="2806817"/>
            <a:ext cx="4767292" cy="316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448057"/>
            <a:ext cx="10911840" cy="684058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Make you own apps - Web VIs</a:t>
            </a:r>
          </a:p>
        </p:txBody>
      </p:sp>
      <p:pic>
        <p:nvPicPr>
          <p:cNvPr id="5" name="Picture 4" descr="A yellow and black background with a plus and a cross&#10;&#10;Description automatically generated">
            <a:extLst>
              <a:ext uri="{FF2B5EF4-FFF2-40B4-BE49-F238E27FC236}">
                <a16:creationId xmlns:a16="http://schemas.microsoft.com/office/drawing/2014/main" id="{6E1C1F7A-A0FF-4908-CDE1-4A9234083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57" y="1383526"/>
            <a:ext cx="3862738" cy="2169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4EA635-91F8-FDF1-736B-43A4C93E0F23}"/>
              </a:ext>
            </a:extLst>
          </p:cNvPr>
          <p:cNvSpPr txBox="1"/>
          <p:nvPr/>
        </p:nvSpPr>
        <p:spPr>
          <a:xfrm>
            <a:off x="1428357" y="3553097"/>
            <a:ext cx="3862738" cy="3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Remember this guy?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20681-6609-C748-3790-797DEE800663}"/>
              </a:ext>
            </a:extLst>
          </p:cNvPr>
          <p:cNvSpPr txBox="1"/>
          <p:nvPr/>
        </p:nvSpPr>
        <p:spPr>
          <a:xfrm>
            <a:off x="1073726" y="572780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 Web Development Software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72F65-DCCE-C191-962D-672C38514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18" y="4072759"/>
            <a:ext cx="1840016" cy="1509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A3454-6FC9-C115-153B-D591B50E7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242" y="1885876"/>
            <a:ext cx="6049413" cy="35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448057"/>
            <a:ext cx="10911840" cy="684058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Web VIs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9A805-E633-59C5-22EA-BB8FEA9B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99" y="1636062"/>
            <a:ext cx="5521235" cy="47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448057"/>
            <a:ext cx="10911840" cy="684058"/>
          </a:xfrm>
        </p:spPr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MicroServices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4E137-E19E-2256-C84F-95B0D6AC6573}"/>
              </a:ext>
            </a:extLst>
          </p:cNvPr>
          <p:cNvSpPr txBox="1"/>
          <p:nvPr/>
        </p:nvSpPr>
        <p:spPr>
          <a:xfrm>
            <a:off x="566057" y="1563350"/>
            <a:ext cx="107463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No native way to run LabVIEW code within </a:t>
            </a:r>
            <a:r>
              <a:rPr lang="en-AU" dirty="0" err="1"/>
              <a:t>SystemLink</a:t>
            </a:r>
            <a:r>
              <a:rPr lang="en-AU" dirty="0"/>
              <a:t> </a:t>
            </a:r>
            <a:r>
              <a:rPr lang="en-AU" dirty="0">
                <a:sym typeface="Wingdings" panose="05000000000000000000" pitchFamily="2" charset="2"/>
              </a:rPr>
              <a:t></a:t>
            </a:r>
            <a:endParaRPr lang="en-AU" dirty="0"/>
          </a:p>
          <a:p>
            <a:endParaRPr lang="en-AU" dirty="0"/>
          </a:p>
          <a:p>
            <a:r>
              <a:rPr lang="en-AU" dirty="0"/>
              <a:t>A wrapper can be put around LabVIEW code running on a separate “worker” server which accepts messages from </a:t>
            </a:r>
            <a:r>
              <a:rPr lang="en-AU" dirty="0" err="1"/>
              <a:t>SystemLink</a:t>
            </a:r>
            <a:r>
              <a:rPr lang="en-AU" dirty="0"/>
              <a:t> Messaging and controls when and how to run the VI</a:t>
            </a:r>
          </a:p>
          <a:p>
            <a:endParaRPr lang="en-AU" dirty="0"/>
          </a:p>
          <a:p>
            <a:r>
              <a:rPr lang="en-AU" dirty="0"/>
              <a:t>Message can RUN the VI</a:t>
            </a:r>
          </a:p>
          <a:p>
            <a:endParaRPr lang="en-AU" dirty="0"/>
          </a:p>
          <a:p>
            <a:r>
              <a:rPr lang="en-AU" dirty="0"/>
              <a:t>Message can POST information to the VI</a:t>
            </a:r>
          </a:p>
          <a:p>
            <a:endParaRPr lang="en-AU" dirty="0"/>
          </a:p>
          <a:p>
            <a:r>
              <a:rPr lang="en-AU" dirty="0"/>
              <a:t>Message can COLLECT information from the VI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This can break an application down into multiple microservices instead of 1 big monolith, by defining a consistent API and endpoints</a:t>
            </a:r>
            <a:br>
              <a:rPr lang="en-AU" dirty="0"/>
            </a:br>
            <a:endParaRPr lang="en-AU" dirty="0"/>
          </a:p>
          <a:p>
            <a:r>
              <a:rPr lang="en-AU" dirty="0"/>
              <a:t>VI(s) can then be mobile, move server or location </a:t>
            </a:r>
          </a:p>
          <a:p>
            <a:r>
              <a:rPr lang="en-AU" dirty="0"/>
              <a:t>					</a:t>
            </a:r>
            <a:r>
              <a:rPr lang="en-AU" i="1" dirty="0"/>
              <a:t>as long as the wrapper is subscribed to the SL ecosystem.</a:t>
            </a:r>
            <a:endParaRPr lang="en-AU" sz="1400" i="1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34861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448057"/>
            <a:ext cx="10911840" cy="684058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Worker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46517-C3A2-56C8-8055-AF1C0BCBD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55" y="1368725"/>
            <a:ext cx="8433632" cy="50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520847"/>
            <a:ext cx="10911840" cy="684058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Workspaces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4E137-E19E-2256-C84F-95B0D6AC6573}"/>
              </a:ext>
            </a:extLst>
          </p:cNvPr>
          <p:cNvSpPr txBox="1"/>
          <p:nvPr/>
        </p:nvSpPr>
        <p:spPr>
          <a:xfrm>
            <a:off x="566057" y="1551848"/>
            <a:ext cx="10746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SystemLink</a:t>
            </a:r>
            <a:r>
              <a:rPr lang="en-AU" dirty="0"/>
              <a:t> Advanced function controls scope of data access to specific users</a:t>
            </a:r>
          </a:p>
          <a:p>
            <a:endParaRPr lang="en-AU" dirty="0"/>
          </a:p>
          <a:p>
            <a:r>
              <a:rPr lang="en-AU" dirty="0"/>
              <a:t>Sort Data by function:</a:t>
            </a:r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39A38-E3CB-1891-9B76-4AF0B070F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" t="-330" r="-71" b="330"/>
          <a:stretch/>
        </p:blipFill>
        <p:spPr>
          <a:xfrm>
            <a:off x="644105" y="2630167"/>
            <a:ext cx="8235352" cy="3549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21641-E73F-C308-AA87-EB5E91AE3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187" y="452038"/>
            <a:ext cx="2786749" cy="40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520847"/>
            <a:ext cx="10911840" cy="684058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Workspaces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4E137-E19E-2256-C84F-95B0D6AC6573}"/>
              </a:ext>
            </a:extLst>
          </p:cNvPr>
          <p:cNvSpPr txBox="1"/>
          <p:nvPr/>
        </p:nvSpPr>
        <p:spPr>
          <a:xfrm>
            <a:off x="566057" y="1551848"/>
            <a:ext cx="10746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SystemLink</a:t>
            </a:r>
            <a:r>
              <a:rPr lang="en-AU" dirty="0"/>
              <a:t> Advanced function controls scope of data access to specific users</a:t>
            </a:r>
          </a:p>
          <a:p>
            <a:endParaRPr lang="en-AU" dirty="0"/>
          </a:p>
          <a:p>
            <a:r>
              <a:rPr lang="en-AU" dirty="0"/>
              <a:t>Sort Data by </a:t>
            </a:r>
            <a:r>
              <a:rPr lang="en-AU" b="1" dirty="0"/>
              <a:t>Location</a:t>
            </a:r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721641-E73F-C308-AA87-EB5E91AE3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187" y="452038"/>
            <a:ext cx="2786749" cy="4066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F644B-9E4F-F2A8-5FAE-5477DFA2C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8" y="2996965"/>
            <a:ext cx="8330652" cy="21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520847"/>
            <a:ext cx="10911840" cy="684058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 The Clouds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4E137-E19E-2256-C84F-95B0D6AC6573}"/>
              </a:ext>
            </a:extLst>
          </p:cNvPr>
          <p:cNvSpPr txBox="1"/>
          <p:nvPr/>
        </p:nvSpPr>
        <p:spPr>
          <a:xfrm>
            <a:off x="566057" y="1586353"/>
            <a:ext cx="108323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/>
              <a:t>SystemLink</a:t>
            </a:r>
            <a:r>
              <a:rPr lang="en-AU" dirty="0"/>
              <a:t> server can run on cloud providers EC2 instances or VMs</a:t>
            </a:r>
          </a:p>
          <a:p>
            <a:r>
              <a:rPr lang="en-AU" dirty="0"/>
              <a:t>	</a:t>
            </a:r>
          </a:p>
          <a:p>
            <a:r>
              <a:rPr lang="en-AU" dirty="0"/>
              <a:t>	– although around 90% of new installations are on premise</a:t>
            </a:r>
            <a:endParaRPr lang="en-AU" b="1" dirty="0"/>
          </a:p>
          <a:p>
            <a:endParaRPr lang="en-AU" b="1" dirty="0"/>
          </a:p>
          <a:p>
            <a:r>
              <a:rPr lang="en-AU" b="1" dirty="0" err="1"/>
              <a:t>SystemLink</a:t>
            </a:r>
            <a:r>
              <a:rPr lang="en-AU" b="1" dirty="0"/>
              <a:t> Cloud offers a lot of the functions of </a:t>
            </a:r>
            <a:r>
              <a:rPr lang="en-AU" b="1" dirty="0" err="1"/>
              <a:t>SystemLink</a:t>
            </a:r>
            <a:r>
              <a:rPr lang="en-AU" b="1" dirty="0"/>
              <a:t> server – accessed by API key</a:t>
            </a:r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BB0B2-49CA-C7F3-4393-15DD6549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17" y="3185865"/>
            <a:ext cx="6596333" cy="3283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86D05-3D9E-A46E-1FC1-52863D62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593" y="5337262"/>
            <a:ext cx="5313643" cy="1339520"/>
          </a:xfrm>
          <a:prstGeom prst="rect">
            <a:avLst/>
          </a:prstGeom>
        </p:spPr>
      </p:pic>
      <p:pic>
        <p:nvPicPr>
          <p:cNvPr id="1026" name="Picture 2" descr="Business Man Flying Like a Superhero in Clouds on the Sky Stock Photo - Image of boss ...">
            <a:extLst>
              <a:ext uri="{FF2B5EF4-FFF2-40B4-BE49-F238E27FC236}">
                <a16:creationId xmlns:a16="http://schemas.microsoft.com/office/drawing/2014/main" id="{557004BA-D820-7821-6B38-B7213DB64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4" b="39383"/>
          <a:stretch/>
        </p:blipFill>
        <p:spPr bwMode="auto">
          <a:xfrm>
            <a:off x="6235538" y="289579"/>
            <a:ext cx="5660698" cy="108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C62E7-2FB3-FDE8-259F-8E6EA3B1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#ourgiantsarefemale</a:t>
            </a:r>
          </a:p>
        </p:txBody>
      </p:sp>
      <p:pic>
        <p:nvPicPr>
          <p:cNvPr id="1028" name="Picture 4" descr="ARM inventor: Sophie Wilson (Part 1) - YouTube">
            <a:extLst>
              <a:ext uri="{FF2B5EF4-FFF2-40B4-BE49-F238E27FC236}">
                <a16:creationId xmlns:a16="http://schemas.microsoft.com/office/drawing/2014/main" id="{B50ECA81-DE90-D8B8-FD0B-4DFECBCB8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10598"/>
          <a:stretch/>
        </p:blipFill>
        <p:spPr bwMode="auto">
          <a:xfrm>
            <a:off x="5945506" y="2847234"/>
            <a:ext cx="5847991" cy="33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7">
            <a:extLst>
              <a:ext uri="{FF2B5EF4-FFF2-40B4-BE49-F238E27FC236}">
                <a16:creationId xmlns:a16="http://schemas.microsoft.com/office/drawing/2014/main" id="{9DC2C829-F91D-858E-AD33-2D44B48DF9D0}"/>
              </a:ext>
            </a:extLst>
          </p:cNvPr>
          <p:cNvSpPr txBox="1">
            <a:spLocks/>
          </p:cNvSpPr>
          <p:nvPr/>
        </p:nvSpPr>
        <p:spPr>
          <a:xfrm>
            <a:off x="403978" y="1469247"/>
            <a:ext cx="5398421" cy="5024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Sophie Wilson, Computer Scientist, Cambridge UK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Joined Acorn Computers in the UK in 1978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Designed the BBC Micro and Acorn.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She designed instructions for the first Reduced Instruction Set Computers processor, the Acorn </a:t>
            </a:r>
            <a:r>
              <a:rPr lang="en-AU" sz="2000" dirty="0" err="1">
                <a:solidFill>
                  <a:schemeClr val="accent6">
                    <a:lumMod val="50000"/>
                  </a:schemeClr>
                </a:solidFill>
              </a:rPr>
              <a:t>Risc</a:t>
            </a: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 Machine (ARM).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ARM became the most successful licensed CPU IP core and was used in over 95% of phones by 2012.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Appointed a CBE in 2019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0" name="Picture 6" descr="Image result for BBC Micro">
            <a:extLst>
              <a:ext uri="{FF2B5EF4-FFF2-40B4-BE49-F238E27FC236}">
                <a16:creationId xmlns:a16="http://schemas.microsoft.com/office/drawing/2014/main" id="{0CEA8832-735F-8030-819F-552BA3C1C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5" b="10936"/>
          <a:stretch/>
        </p:blipFill>
        <p:spPr bwMode="auto">
          <a:xfrm>
            <a:off x="7738919" y="1314107"/>
            <a:ext cx="1729471" cy="14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3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520847"/>
            <a:ext cx="10911840" cy="684058"/>
          </a:xfrm>
        </p:spPr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SystemLink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Enterprise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4E137-E19E-2256-C84F-95B0D6AC6573}"/>
              </a:ext>
            </a:extLst>
          </p:cNvPr>
          <p:cNvSpPr txBox="1"/>
          <p:nvPr/>
        </p:nvSpPr>
        <p:spPr>
          <a:xfrm>
            <a:off x="525800" y="2041603"/>
            <a:ext cx="108323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r>
              <a:rPr lang="en-AU" sz="2400" dirty="0"/>
              <a:t>New architecture designed around deployment to Kubernetes containers</a:t>
            </a:r>
          </a:p>
          <a:p>
            <a:endParaRPr lang="en-AU" sz="2400" dirty="0"/>
          </a:p>
          <a:p>
            <a:r>
              <a:rPr lang="en-AU" sz="2400" dirty="0"/>
              <a:t>Linux based</a:t>
            </a:r>
          </a:p>
          <a:p>
            <a:endParaRPr lang="en-AU" sz="2400" dirty="0"/>
          </a:p>
          <a:p>
            <a:r>
              <a:rPr lang="en-AU" sz="2400" dirty="0"/>
              <a:t>For large data sets and multi-region support in an enterprise environment</a:t>
            </a:r>
          </a:p>
          <a:p>
            <a:endParaRPr lang="en-AU" sz="2400" dirty="0"/>
          </a:p>
          <a:p>
            <a:endParaRPr lang="en-AU" sz="2400" dirty="0"/>
          </a:p>
          <a:p>
            <a:endParaRPr lang="en-AU" sz="2400" dirty="0"/>
          </a:p>
        </p:txBody>
      </p:sp>
      <p:pic>
        <p:nvPicPr>
          <p:cNvPr id="2050" name="Picture 2" descr="Image result for Starship Enterprise">
            <a:extLst>
              <a:ext uri="{FF2B5EF4-FFF2-40B4-BE49-F238E27FC236}">
                <a16:creationId xmlns:a16="http://schemas.microsoft.com/office/drawing/2014/main" id="{F2C8288E-D822-E9C4-69C5-5F94F323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79" y="223389"/>
            <a:ext cx="3280214" cy="23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7" y="1536192"/>
            <a:ext cx="11069901" cy="64008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But … what does any of this have to do with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bosses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1" y="2614427"/>
            <a:ext cx="9442648" cy="3978275"/>
          </a:xfrm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b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542B75-55D5-5538-627A-CA74C2F1F512}"/>
              </a:ext>
            </a:extLst>
          </p:cNvPr>
          <p:cNvSpPr txBox="1"/>
          <p:nvPr/>
        </p:nvSpPr>
        <p:spPr>
          <a:xfrm>
            <a:off x="896984" y="3801645"/>
            <a:ext cx="4580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New Civil Engineer quotes Alan Sugar, The Apprentice </a:t>
            </a:r>
            <a:r>
              <a:rPr lang="en-US" sz="1100" dirty="0"/>
              <a:t>UK, June 2011</a:t>
            </a:r>
          </a:p>
          <a:p>
            <a:pPr algn="r"/>
            <a:endParaRPr lang="en-US" sz="1100" dirty="0"/>
          </a:p>
          <a:p>
            <a:pPr algn="r"/>
            <a:endParaRPr lang="en-US" sz="1200" i="1" dirty="0"/>
          </a:p>
          <a:p>
            <a:pPr algn="r"/>
            <a:endParaRPr lang="en-US" sz="1200" i="1" dirty="0"/>
          </a:p>
          <a:p>
            <a:pPr algn="r"/>
            <a:r>
              <a:rPr lang="en-US" sz="1000" i="1" dirty="0"/>
              <a:t>(what about “her hand”???) </a:t>
            </a:r>
            <a:endParaRPr lang="en-AU" sz="1000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3F7467-E8BC-AD16-4C26-D469E2917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993" y="2379209"/>
            <a:ext cx="3246924" cy="4213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BF51EA-7B4B-7E9B-167F-2022A451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11" y="2701987"/>
            <a:ext cx="5172075" cy="10382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9615DB-0B70-506F-662D-EC2C0CA8B4EF}"/>
              </a:ext>
            </a:extLst>
          </p:cNvPr>
          <p:cNvSpPr txBox="1"/>
          <p:nvPr/>
        </p:nvSpPr>
        <p:spPr>
          <a:xfrm>
            <a:off x="1132119" y="2759544"/>
            <a:ext cx="3727270" cy="46155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“I have never yet come across an engineer that can turn his hand to business.”</a:t>
            </a:r>
            <a:endParaRPr lang="en-A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7" y="1536192"/>
            <a:ext cx="11069901" cy="64008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Harvard Business Review disagrees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72829-4072-B803-4FFF-5AD7372C9632}"/>
              </a:ext>
            </a:extLst>
          </p:cNvPr>
          <p:cNvSpPr txBox="1"/>
          <p:nvPr/>
        </p:nvSpPr>
        <p:spPr>
          <a:xfrm>
            <a:off x="696686" y="2762473"/>
            <a:ext cx="1074637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“Courageous leaders move past their insecurities regarding emerging technologies, unfamiliar jargon in the boardroom, or modifications to their leadership style. They adopt an opportunity-oriented mindset by understanding how CLS (Computational Leadership Science) boosts their performance.”</a:t>
            </a:r>
          </a:p>
          <a:p>
            <a:endParaRPr lang="en-AU" dirty="0"/>
          </a:p>
          <a:p>
            <a:r>
              <a:rPr lang="en-AU" dirty="0"/>
              <a:t>“CLS is … designed to fundamentally improve leadership by using simulations, network analysis, AI and other computational approaches … at the intersection of trailblazing science and technology.”</a:t>
            </a:r>
          </a:p>
          <a:p>
            <a:endParaRPr lang="en-AU" dirty="0"/>
          </a:p>
          <a:p>
            <a:r>
              <a:rPr lang="en-AU" dirty="0"/>
              <a:t>“Netflix … blends sophisticated viewer analytics with years of experience when exploring new products.”</a:t>
            </a:r>
          </a:p>
          <a:p>
            <a:endParaRPr lang="en-AU" dirty="0"/>
          </a:p>
          <a:p>
            <a:r>
              <a:rPr lang="en-AU" dirty="0"/>
              <a:t>“… the days of purely intuitive decisions are over.”</a:t>
            </a:r>
          </a:p>
          <a:p>
            <a:endParaRPr lang="en-AU" dirty="0"/>
          </a:p>
          <a:p>
            <a:endParaRPr lang="en-AU" dirty="0"/>
          </a:p>
          <a:p>
            <a:pPr algn="r"/>
            <a:r>
              <a:rPr lang="en-AU" sz="1400" dirty="0"/>
              <a:t>Harvard Business Review, “How Data Can Make Better Managers” Brian </a:t>
            </a:r>
            <a:r>
              <a:rPr lang="en-AU" sz="1400" dirty="0" err="1"/>
              <a:t>Spisak</a:t>
            </a:r>
            <a:r>
              <a:rPr lang="en-AU" sz="140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32178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6057" y="448057"/>
            <a:ext cx="10911840" cy="684058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Cost Benefits</a:t>
            </a:r>
          </a:p>
        </p:txBody>
      </p:sp>
      <p:pic>
        <p:nvPicPr>
          <p:cNvPr id="3" name="Picture 2" descr="A cartoon of a person with a mustache&#10;&#10;Description automatically generated">
            <a:extLst>
              <a:ext uri="{FF2B5EF4-FFF2-40B4-BE49-F238E27FC236}">
                <a16:creationId xmlns:a16="http://schemas.microsoft.com/office/drawing/2014/main" id="{91CE4A21-E911-8CC7-F007-D1221494C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935" y="387097"/>
            <a:ext cx="1374218" cy="1931152"/>
          </a:xfrm>
          <a:prstGeom prst="rect">
            <a:avLst/>
          </a:prstGeom>
        </p:spPr>
      </p:pic>
      <p:pic>
        <p:nvPicPr>
          <p:cNvPr id="5" name="Picture 4" descr="A cartoon character next to a gold ring&#10;&#10;Description automatically generated">
            <a:extLst>
              <a:ext uri="{FF2B5EF4-FFF2-40B4-BE49-F238E27FC236}">
                <a16:creationId xmlns:a16="http://schemas.microsoft.com/office/drawing/2014/main" id="{DF2C1148-ECBF-55C8-BC91-EE43D420A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44133"/>
            <a:ext cx="2436346" cy="18118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EFC600-E195-84AD-937D-B219F8554605}"/>
              </a:ext>
            </a:extLst>
          </p:cNvPr>
          <p:cNvSpPr txBox="1"/>
          <p:nvPr/>
        </p:nvSpPr>
        <p:spPr>
          <a:xfrm>
            <a:off x="566057" y="1413633"/>
            <a:ext cx="107463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generated by processes and engineering </a:t>
            </a:r>
            <a:r>
              <a:rPr lang="en-US" sz="2400"/>
              <a:t>is priceless </a:t>
            </a:r>
            <a:r>
              <a:rPr lang="en-US" sz="2400" dirty="0"/>
              <a:t>to organizations.</a:t>
            </a:r>
          </a:p>
          <a:p>
            <a:endParaRPr lang="en-US" sz="2400" dirty="0"/>
          </a:p>
          <a:p>
            <a:r>
              <a:rPr lang="en-US" sz="2400" dirty="0"/>
              <a:t>Answers to complex problems are required much faster.</a:t>
            </a:r>
          </a:p>
          <a:p>
            <a:endParaRPr lang="en-US" sz="2400" dirty="0"/>
          </a:p>
          <a:p>
            <a:r>
              <a:rPr lang="en-US" sz="2400" dirty="0"/>
              <a:t>Untrained people (bosses) need access to speedy answers….</a:t>
            </a:r>
          </a:p>
          <a:p>
            <a:endParaRPr lang="en-US" sz="2400" dirty="0"/>
          </a:p>
          <a:p>
            <a:r>
              <a:rPr lang="en-US" sz="2400" dirty="0"/>
              <a:t>Data storage needs flexibility, scalability and accessibility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75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Experiment and Have Fun!</a:t>
            </a:r>
          </a:p>
        </p:txBody>
      </p:sp>
      <p:pic>
        <p:nvPicPr>
          <p:cNvPr id="3074" name="Picture 2" descr="Airtasker empowers Australians with first ever 'Like A Boss' campaign via U  Don't Know Us – Campaign Brief">
            <a:extLst>
              <a:ext uri="{FF2B5EF4-FFF2-40B4-BE49-F238E27FC236}">
                <a16:creationId xmlns:a16="http://schemas.microsoft.com/office/drawing/2014/main" id="{87BBD634-D551-3065-CB2B-07582EB8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60" y="1691586"/>
            <a:ext cx="6716956" cy="414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222199" cy="640080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New toys, but who really wants to read the manual?</a:t>
            </a:r>
          </a:p>
        </p:txBody>
      </p:sp>
      <p:pic>
        <p:nvPicPr>
          <p:cNvPr id="3" name="Picture 2" descr="A person throwing a book into a pile of books&#10;&#10;Description automatically generated">
            <a:extLst>
              <a:ext uri="{FF2B5EF4-FFF2-40B4-BE49-F238E27FC236}">
                <a16:creationId xmlns:a16="http://schemas.microsoft.com/office/drawing/2014/main" id="{F5A69982-267C-599C-C9A0-CDA274AF2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587" y="2020389"/>
            <a:ext cx="3664826" cy="33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SystemLink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– what is it?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982113"/>
            <a:ext cx="10857910" cy="261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800" b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n-AU" sz="2800" b="1" dirty="0" err="1">
                <a:solidFill>
                  <a:schemeClr val="accent6">
                    <a:lumMod val="50000"/>
                  </a:schemeClr>
                </a:solidFill>
              </a:rPr>
              <a:t>SystemLink</a:t>
            </a:r>
            <a:r>
              <a:rPr lang="en-AU" sz="2800" b="1" dirty="0">
                <a:solidFill>
                  <a:schemeClr val="accent6">
                    <a:lumMod val="50000"/>
                  </a:schemeClr>
                </a:solidFill>
              </a:rPr>
              <a:t>™ software provides a central infrastructure of asset management, lab orchestration, and data management and analysis tools to plan, execute, and deliver results from test and measurement activities more efficiently.​”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ni.com/</a:t>
            </a:r>
            <a:r>
              <a:rPr lang="en-AU" sz="2000" dirty="0" err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systemlink</a:t>
            </a: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EE57F-09BB-4769-F8B4-5F158D2D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845" y="3676241"/>
            <a:ext cx="15906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SystemLink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– no but, what is it?</a:t>
            </a:r>
          </a:p>
        </p:txBody>
      </p:sp>
      <p:sp>
        <p:nvSpPr>
          <p:cNvPr id="2" name="Content Placeholder 17">
            <a:extLst>
              <a:ext uri="{FF2B5EF4-FFF2-40B4-BE49-F238E27FC236}">
                <a16:creationId xmlns:a16="http://schemas.microsoft.com/office/drawing/2014/main" id="{5A919338-248B-8958-F76E-75484C8E1E27}"/>
              </a:ext>
            </a:extLst>
          </p:cNvPr>
          <p:cNvSpPr txBox="1">
            <a:spLocks/>
          </p:cNvSpPr>
          <p:nvPr/>
        </p:nvSpPr>
        <p:spPr>
          <a:xfrm>
            <a:off x="541610" y="1524000"/>
            <a:ext cx="10857910" cy="1071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A server-side application with a web interface, and client-side software which allows LabVIEW &amp; </a:t>
            </a:r>
            <a:r>
              <a:rPr lang="en-AU" sz="2000" b="1" dirty="0" err="1">
                <a:solidFill>
                  <a:schemeClr val="accent6">
                    <a:lumMod val="50000"/>
                  </a:schemeClr>
                </a:solidFill>
              </a:rPr>
              <a:t>TestStand</a:t>
            </a: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 natively, and most other languages through APIs, to access useful services.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A1FF8-AC37-E69D-E1C6-8A7619B2D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4" y="2595154"/>
            <a:ext cx="6584624" cy="2985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8585D5-9359-9C62-7D1B-27AEB9AA8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80"/>
          <a:stretch/>
        </p:blipFill>
        <p:spPr>
          <a:xfrm>
            <a:off x="2806932" y="3167743"/>
            <a:ext cx="2022763" cy="3578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1B63A-9CBF-43EF-BCB5-DCC515449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156" y="4333128"/>
            <a:ext cx="5672421" cy="23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SystemLink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– no but, what is it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really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004FE06-751F-3778-230F-D8CD04077308}"/>
              </a:ext>
            </a:extLst>
          </p:cNvPr>
          <p:cNvSpPr txBox="1">
            <a:spLocks/>
          </p:cNvSpPr>
          <p:nvPr/>
        </p:nvSpPr>
        <p:spPr>
          <a:xfrm>
            <a:off x="541610" y="1524000"/>
            <a:ext cx="10857910" cy="10711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A collection of 40 + web useful applications interacting with the NI web server to provide sanitized access to a NoSQL database via a suite of VIs or published APIs.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0AEFE-2CCD-4A5B-8123-589D88E8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2637465"/>
            <a:ext cx="4422436" cy="3412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B53AE-FBE8-8639-F3A8-F7F38164B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249" y="2822559"/>
            <a:ext cx="2929816" cy="2880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B0A792-4077-AB6C-A61D-5AFB5191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941" y="4552366"/>
            <a:ext cx="3855300" cy="1860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435AAB-D656-168B-C274-EB63F99FA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280" y="2579935"/>
            <a:ext cx="2499360" cy="18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Web Applications</a:t>
            </a: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004FE06-751F-3778-230F-D8CD04077308}"/>
              </a:ext>
            </a:extLst>
          </p:cNvPr>
          <p:cNvSpPr txBox="1">
            <a:spLocks/>
          </p:cNvSpPr>
          <p:nvPr/>
        </p:nvSpPr>
        <p:spPr>
          <a:xfrm>
            <a:off x="541610" y="1523998"/>
            <a:ext cx="10857910" cy="1071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ontent Placeholder 17">
            <a:extLst>
              <a:ext uri="{FF2B5EF4-FFF2-40B4-BE49-F238E27FC236}">
                <a16:creationId xmlns:a16="http://schemas.microsoft.com/office/drawing/2014/main" id="{0FD00DBF-B213-7A3A-602B-354881EE522A}"/>
              </a:ext>
            </a:extLst>
          </p:cNvPr>
          <p:cNvSpPr txBox="1">
            <a:spLocks/>
          </p:cNvSpPr>
          <p:nvPr/>
        </p:nvSpPr>
        <p:spPr>
          <a:xfrm>
            <a:off x="541610" y="1523999"/>
            <a:ext cx="10857910" cy="4885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Browser Based Front End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LabVIEW API installed in a palette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API for other languages 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SDK for other languages (Python)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B8241-A634-775A-0E7A-EEFE2F8C5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24"/>
          <a:stretch/>
        </p:blipFill>
        <p:spPr>
          <a:xfrm>
            <a:off x="5940127" y="3884693"/>
            <a:ext cx="3152503" cy="2318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BBA9B5-376D-2A75-8453-67D66785D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538" y="1389838"/>
            <a:ext cx="5317305" cy="24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No … SQL, eh?</a:t>
            </a: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004FE06-751F-3778-230F-D8CD04077308}"/>
              </a:ext>
            </a:extLst>
          </p:cNvPr>
          <p:cNvSpPr txBox="1">
            <a:spLocks/>
          </p:cNvSpPr>
          <p:nvPr/>
        </p:nvSpPr>
        <p:spPr>
          <a:xfrm>
            <a:off x="541610" y="1523999"/>
            <a:ext cx="10857910" cy="48859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</a:rPr>
              <a:t>NoSQL is a schema-less non-relational database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Everything is stored as a document with JSON-style attributes 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Not all documents have to have the same attributes populated at the same time – promotes flexibility!</a:t>
            </a: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A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A close-up of a list&#10;&#10;Description automatically generated">
            <a:extLst>
              <a:ext uri="{FF2B5EF4-FFF2-40B4-BE49-F238E27FC236}">
                <a16:creationId xmlns:a16="http://schemas.microsoft.com/office/drawing/2014/main" id="{788A8FA2-9BE1-40A6-F462-3ADB7D70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2506975"/>
            <a:ext cx="4707475" cy="1362236"/>
          </a:xfrm>
          <a:prstGeom prst="rect">
            <a:avLst/>
          </a:prstGeom>
        </p:spPr>
      </p:pic>
      <p:pic>
        <p:nvPicPr>
          <p:cNvPr id="11" name="Picture 10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8553183D-6381-4214-5E07-E7777BBD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228" y="2488980"/>
            <a:ext cx="4592912" cy="20284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9BA9AA-7859-EEF1-47F6-B68105B76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562" y="272411"/>
            <a:ext cx="1916677" cy="2348869"/>
          </a:xfrm>
          <a:prstGeom prst="rect">
            <a:avLst/>
          </a:prstGeom>
        </p:spPr>
      </p:pic>
      <p:pic>
        <p:nvPicPr>
          <p:cNvPr id="19" name="Picture 18" descr="Cartoon character of a cartoon bird&#10;&#10;Description automatically generated">
            <a:extLst>
              <a:ext uri="{FF2B5EF4-FFF2-40B4-BE49-F238E27FC236}">
                <a16:creationId xmlns:a16="http://schemas.microsoft.com/office/drawing/2014/main" id="{95A67A4A-6E09-5310-ABB2-6E84B9C48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0" y="5030677"/>
            <a:ext cx="864623" cy="15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in32 v2" id="{08D89365-2E4C-432D-9349-8DF9B80AEEA1}" vid="{010FF314-90DF-4A21-BD0D-ADCBA34234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e4076f-a7d3-4e58-a1b2-8ee5cfa410de" xsi:nil="true"/>
    <lcf76f155ced4ddcb4097134ff3c332f xmlns="5606da95-f310-4a02-a03f-ef5d2d34cf7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936960BF60E4EB6AA84FB1CB903D5" ma:contentTypeVersion="15" ma:contentTypeDescription="Create a new document." ma:contentTypeScope="" ma:versionID="f309386fe9c4b1f87e0dccb47052007d">
  <xsd:schema xmlns:xsd="http://www.w3.org/2001/XMLSchema" xmlns:xs="http://www.w3.org/2001/XMLSchema" xmlns:p="http://schemas.microsoft.com/office/2006/metadata/properties" xmlns:ns2="5606da95-f310-4a02-a03f-ef5d2d34cf7a" xmlns:ns3="dae4076f-a7d3-4e58-a1b2-8ee5cfa410de" targetNamespace="http://schemas.microsoft.com/office/2006/metadata/properties" ma:root="true" ma:fieldsID="d7cdb1319ff7d88bb47aab25a5a85aa5" ns2:_="" ns3:_="">
    <xsd:import namespace="5606da95-f310-4a02-a03f-ef5d2d34cf7a"/>
    <xsd:import namespace="dae4076f-a7d3-4e58-a1b2-8ee5cfa410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6da95-f310-4a02-a03f-ef5d2d34c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50b0c05-17df-43b1-af9b-dadf577f9c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4076f-a7d3-4e58-a1b2-8ee5cfa410d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48fb185-90fa-4353-8888-c52812ebfd63}" ma:internalName="TaxCatchAll" ma:showField="CatchAllData" ma:web="dae4076f-a7d3-4e58-a1b2-8ee5cfa410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3EE4EA-81C0-48D0-BEBD-A2EFD6B38B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563EE24-83AF-4B4D-B45B-11D1ECD436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8C4D6B-FD7C-4F49-AE8A-E58727B60BF9}"/>
</file>

<file path=docProps/app.xml><?xml version="1.0" encoding="utf-8"?>
<Properties xmlns="http://schemas.openxmlformats.org/officeDocument/2006/extended-properties" xmlns:vt="http://schemas.openxmlformats.org/officeDocument/2006/docPropsVTypes">
  <Template>{75548C9C-D684-4DF0-B05D-031D82D528A3}tf10001108_win32</Template>
  <TotalTime>5101</TotalTime>
  <Words>1250</Words>
  <Application>Microsoft Office PowerPoint</Application>
  <PresentationFormat>Widescreen</PresentationFormat>
  <Paragraphs>244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Segoe UI</vt:lpstr>
      <vt:lpstr>Segoe UI Light</vt:lpstr>
      <vt:lpstr>Custom</vt:lpstr>
      <vt:lpstr>SystemLink – like a boss</vt:lpstr>
      <vt:lpstr>About Me</vt:lpstr>
      <vt:lpstr>#ourgiantsarefemale</vt:lpstr>
      <vt:lpstr>New toys, but who really wants to read the manual?</vt:lpstr>
      <vt:lpstr>SystemLink – what is it?</vt:lpstr>
      <vt:lpstr>SystemLink – no but, what is it?</vt:lpstr>
      <vt:lpstr>SystemLink – no but, what is it really?</vt:lpstr>
      <vt:lpstr>Web Applications</vt:lpstr>
      <vt:lpstr>No … SQL, eh?</vt:lpstr>
      <vt:lpstr>Why is NoSQL better than SQL?</vt:lpstr>
      <vt:lpstr>Why is NoSQL better than SQL?</vt:lpstr>
      <vt:lpstr>So who’s using this NoSQL thing?</vt:lpstr>
      <vt:lpstr>Big Data, don’t we have lots of that?</vt:lpstr>
      <vt:lpstr>How do I access this wonderful new NoSQL in LabVIEW?</vt:lpstr>
      <vt:lpstr>I got the Power (BI)</vt:lpstr>
      <vt:lpstr>Microsoft? Bleurgh</vt:lpstr>
      <vt:lpstr>So, where can we find an off-the shelf easy, friendly, centrally controlled BI that “likes” LabVIEW for publishing, organizing searching, mining and generally being a big boss over test and measurement data which comes from a company we have history of dealing with and ordering from and also provides world-class amazing customer support?</vt:lpstr>
      <vt:lpstr>Native Types</vt:lpstr>
      <vt:lpstr>SystemLink Client</vt:lpstr>
      <vt:lpstr>Filestore - Basic</vt:lpstr>
      <vt:lpstr>Look – no folder structure!</vt:lpstr>
      <vt:lpstr>Swagger away </vt:lpstr>
      <vt:lpstr>Make you own apps - Web VIs</vt:lpstr>
      <vt:lpstr>Web VIs</vt:lpstr>
      <vt:lpstr>MicroServices</vt:lpstr>
      <vt:lpstr>Worker structure</vt:lpstr>
      <vt:lpstr>Workspaces</vt:lpstr>
      <vt:lpstr>Workspaces</vt:lpstr>
      <vt:lpstr>In The Clouds</vt:lpstr>
      <vt:lpstr>SystemLink Enterprise</vt:lpstr>
      <vt:lpstr>But … what does any of this have to do with bosses?</vt:lpstr>
      <vt:lpstr>Harvard Business Review disagrees …</vt:lpstr>
      <vt:lpstr>Cost Benefits</vt:lpstr>
      <vt:lpstr>Experiment and Have Fun!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Mark Lee</dc:creator>
  <cp:keywords/>
  <cp:lastModifiedBy>Mark Lee</cp:lastModifiedBy>
  <cp:revision>29</cp:revision>
  <dcterms:created xsi:type="dcterms:W3CDTF">2023-10-18T23:27:41Z</dcterms:created>
  <dcterms:modified xsi:type="dcterms:W3CDTF">2023-11-19T11:48:36Z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0x01010001D936960BF60E4EB6AA84FB1CB903D5</vt:lpwstr>
  </property>
</Properties>
</file>